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982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643446"/>
            <a:ext cx="49530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Работу выполнил  ученик 9 класса Чугунов Даниил</a:t>
            </a:r>
          </a:p>
          <a:p>
            <a:endParaRPr lang="ru-RU" dirty="0" smtClean="0"/>
          </a:p>
          <a:p>
            <a:r>
              <a:rPr lang="ru-RU" dirty="0" smtClean="0"/>
              <a:t>Руководитель учитель биологии  </a:t>
            </a:r>
            <a:r>
              <a:rPr lang="ru-RU" dirty="0" err="1" smtClean="0"/>
              <a:t>Посадова</a:t>
            </a:r>
            <a:r>
              <a:rPr lang="ru-RU" dirty="0" smtClean="0"/>
              <a:t> Т.А.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285728"/>
            <a:ext cx="55721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скрывает</a:t>
            </a:r>
          </a:p>
          <a:p>
            <a:pPr algn="ctr"/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лимонад?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DSC_0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3963380" cy="2635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DSC_06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713977"/>
            <a:ext cx="3786214" cy="25174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_0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14751"/>
            <a:ext cx="3891943" cy="25877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357686" y="3357562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Вода, сахар, лимонная кислота, красители: Е102 и Е133, </a:t>
            </a:r>
            <a:r>
              <a:rPr lang="ru-RU" b="1" dirty="0" err="1" smtClean="0">
                <a:solidFill>
                  <a:srgbClr val="0070C0"/>
                </a:solidFill>
              </a:rPr>
              <a:t>ароматизатор</a:t>
            </a:r>
            <a:r>
              <a:rPr lang="ru-RU" b="1" dirty="0" smtClean="0">
                <a:solidFill>
                  <a:srgbClr val="0070C0"/>
                </a:solidFill>
              </a:rPr>
              <a:t>  «Тархун», </a:t>
            </a:r>
            <a:r>
              <a:rPr lang="ru-RU" b="1" dirty="0" err="1" smtClean="0">
                <a:solidFill>
                  <a:srgbClr val="0070C0"/>
                </a:solidFill>
              </a:rPr>
              <a:t>подсластители</a:t>
            </a:r>
            <a:r>
              <a:rPr lang="ru-RU" b="1" dirty="0" smtClean="0">
                <a:solidFill>
                  <a:srgbClr val="0070C0"/>
                </a:solidFill>
              </a:rPr>
              <a:t>: </a:t>
            </a:r>
            <a:r>
              <a:rPr lang="ru-RU" b="1" dirty="0" err="1" smtClean="0">
                <a:solidFill>
                  <a:srgbClr val="0070C0"/>
                </a:solidFill>
              </a:rPr>
              <a:t>ацесульфам</a:t>
            </a:r>
            <a:r>
              <a:rPr lang="ru-RU" b="1" dirty="0" smtClean="0">
                <a:solidFill>
                  <a:srgbClr val="0070C0"/>
                </a:solidFill>
              </a:rPr>
              <a:t> калия,  </a:t>
            </a:r>
            <a:r>
              <a:rPr lang="ru-RU" b="1" dirty="0" err="1" smtClean="0">
                <a:solidFill>
                  <a:srgbClr val="0070C0"/>
                </a:solidFill>
              </a:rPr>
              <a:t>аспартам</a:t>
            </a:r>
            <a:r>
              <a:rPr lang="ru-RU" b="1" dirty="0" smtClean="0">
                <a:solidFill>
                  <a:srgbClr val="0070C0"/>
                </a:solidFill>
              </a:rPr>
              <a:t>, консервант: </a:t>
            </a:r>
            <a:r>
              <a:rPr lang="ru-RU" b="1" dirty="0" err="1" smtClean="0">
                <a:solidFill>
                  <a:srgbClr val="0070C0"/>
                </a:solidFill>
              </a:rPr>
              <a:t>бензоат</a:t>
            </a:r>
            <a:r>
              <a:rPr lang="ru-RU" b="1" dirty="0" smtClean="0">
                <a:solidFill>
                  <a:srgbClr val="0070C0"/>
                </a:solidFill>
              </a:rPr>
              <a:t> натрия,  содержит красители, которые могут оказывать отрицательное влияние на активность и внимание детей, содержит источник </a:t>
            </a:r>
            <a:r>
              <a:rPr lang="ru-RU" b="1" dirty="0" err="1" smtClean="0">
                <a:solidFill>
                  <a:srgbClr val="0070C0"/>
                </a:solidFill>
              </a:rPr>
              <a:t>фенилаламина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10001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Вода, сахар, лимонная кислота, яблочный сок, краситель: сахарный колер (Е150), </a:t>
            </a:r>
            <a:r>
              <a:rPr lang="ru-RU" b="1" dirty="0" err="1" smtClean="0">
                <a:solidFill>
                  <a:srgbClr val="0070C0"/>
                </a:solidFill>
              </a:rPr>
              <a:t>ароматизаторы</a:t>
            </a:r>
            <a:r>
              <a:rPr lang="ru-RU" b="1" dirty="0" smtClean="0">
                <a:solidFill>
                  <a:srgbClr val="0070C0"/>
                </a:solidFill>
              </a:rPr>
              <a:t>, консервант: </a:t>
            </a:r>
            <a:r>
              <a:rPr lang="ru-RU" b="1" dirty="0" err="1" smtClean="0">
                <a:solidFill>
                  <a:srgbClr val="0070C0"/>
                </a:solidFill>
              </a:rPr>
              <a:t>бензоат</a:t>
            </a:r>
            <a:r>
              <a:rPr lang="ru-RU" b="1" dirty="0" smtClean="0">
                <a:solidFill>
                  <a:srgbClr val="0070C0"/>
                </a:solidFill>
              </a:rPr>
              <a:t> натрия,  </a:t>
            </a:r>
            <a:r>
              <a:rPr lang="ru-RU" b="1" dirty="0" err="1" smtClean="0">
                <a:solidFill>
                  <a:srgbClr val="0070C0"/>
                </a:solidFill>
              </a:rPr>
              <a:t>ацесульфам</a:t>
            </a:r>
            <a:r>
              <a:rPr lang="ru-RU" b="1" dirty="0" smtClean="0">
                <a:solidFill>
                  <a:srgbClr val="0070C0"/>
                </a:solidFill>
              </a:rPr>
              <a:t> калия; </a:t>
            </a:r>
            <a:r>
              <a:rPr lang="ru-RU" b="1" dirty="0" err="1" smtClean="0">
                <a:solidFill>
                  <a:srgbClr val="0070C0"/>
                </a:solidFill>
              </a:rPr>
              <a:t>аспартам</a:t>
            </a:r>
            <a:r>
              <a:rPr lang="ru-RU" b="1" dirty="0" smtClean="0">
                <a:solidFill>
                  <a:srgbClr val="0070C0"/>
                </a:solidFill>
              </a:rPr>
              <a:t>; экстракт чёрного чая и солодки, сельдерей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5723558" y="991558"/>
            <a:ext cx="3786214" cy="25174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DSC_06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434384" y="1220146"/>
            <a:ext cx="3871401" cy="25740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_06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641153" y="1216444"/>
            <a:ext cx="3849305" cy="2559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143240" y="4500570"/>
            <a:ext cx="2786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Вода, сахар, лимонная кислота, грушевый сок, аскорбиновая кислота, </a:t>
            </a:r>
            <a:r>
              <a:rPr lang="ru-RU" dirty="0" err="1" smtClean="0">
                <a:solidFill>
                  <a:srgbClr val="0070C0"/>
                </a:solidFill>
              </a:rPr>
              <a:t>сорбат</a:t>
            </a:r>
            <a:r>
              <a:rPr lang="ru-RU" dirty="0" smtClean="0">
                <a:solidFill>
                  <a:srgbClr val="0070C0"/>
                </a:solidFill>
              </a:rPr>
              <a:t> калия, краситель: сахарный колер (Е150), </a:t>
            </a:r>
            <a:r>
              <a:rPr lang="ru-RU" dirty="0" err="1" smtClean="0">
                <a:solidFill>
                  <a:srgbClr val="0070C0"/>
                </a:solidFill>
              </a:rPr>
              <a:t>ароматизаторы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572008"/>
            <a:ext cx="2714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Вода, сахар, лимонная кислота, цитрат натрия, натуральные </a:t>
            </a:r>
            <a:r>
              <a:rPr lang="ru-RU" dirty="0" err="1" smtClean="0">
                <a:solidFill>
                  <a:srgbClr val="0070C0"/>
                </a:solidFill>
              </a:rPr>
              <a:t>ароматизаторы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ацесульфам</a:t>
            </a:r>
            <a:r>
              <a:rPr lang="ru-RU" b="1" dirty="0" smtClean="0">
                <a:solidFill>
                  <a:srgbClr val="0070C0"/>
                </a:solidFill>
              </a:rPr>
              <a:t> калия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аспартам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4214818"/>
            <a:ext cx="2643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Вода, сахар, лимонная кислота, цитрат натрия, концентрированный яблочный и персиковый сок, </a:t>
            </a:r>
            <a:r>
              <a:rPr lang="ru-RU" dirty="0" err="1" smtClean="0">
                <a:solidFill>
                  <a:srgbClr val="0070C0"/>
                </a:solidFill>
              </a:rPr>
              <a:t>ароматизаторы</a:t>
            </a:r>
            <a:r>
              <a:rPr lang="ru-RU" dirty="0" smtClean="0">
                <a:solidFill>
                  <a:srgbClr val="0070C0"/>
                </a:solidFill>
              </a:rPr>
              <a:t>,  краситель кармин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281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Стандартные компоненты, входящие в газированные напитки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Сахар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Лимонная кислота (Е330)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</a:p>
          <a:p>
            <a:r>
              <a:rPr lang="ru-RU" sz="2400" b="1" dirty="0" err="1" smtClean="0">
                <a:solidFill>
                  <a:srgbClr val="0070C0"/>
                </a:solidFill>
              </a:rPr>
              <a:t>Аспартам</a:t>
            </a:r>
            <a:r>
              <a:rPr lang="ru-RU" sz="2400" b="1" dirty="0" smtClean="0">
                <a:solidFill>
                  <a:srgbClr val="0070C0"/>
                </a:solidFill>
              </a:rPr>
              <a:t> (Е 951)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Краситель сахарный колер 4 Е150d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Кофеин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Ортофосфорная кислота (Е 338)</a:t>
            </a:r>
          </a:p>
          <a:p>
            <a:r>
              <a:rPr lang="ru-RU" sz="2400" b="1" dirty="0" err="1" smtClean="0">
                <a:solidFill>
                  <a:srgbClr val="0070C0"/>
                </a:solidFill>
              </a:rPr>
              <a:t>Бензоат</a:t>
            </a:r>
            <a:r>
              <a:rPr lang="ru-RU" sz="2400" b="1" dirty="0" smtClean="0">
                <a:solidFill>
                  <a:srgbClr val="0070C0"/>
                </a:solidFill>
              </a:rPr>
              <a:t> натрия (Е 211)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Ацесульфам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b="1" dirty="0" smtClean="0">
                <a:solidFill>
                  <a:srgbClr val="0070C0"/>
                </a:solidFill>
              </a:rPr>
              <a:t>калия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Углекислый газ (Е 290)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071570"/>
          </a:xfrm>
        </p:spPr>
        <p:txBody>
          <a:bodyPr/>
          <a:lstStyle/>
          <a:p>
            <a:r>
              <a:rPr lang="ru-RU" dirty="0" smtClean="0"/>
              <a:t>Так что же скрывает лимонад?</a:t>
            </a:r>
            <a:endParaRPr lang="ru-RU" dirty="0"/>
          </a:p>
        </p:txBody>
      </p:sp>
      <p:sp>
        <p:nvSpPr>
          <p:cNvPr id="4" name="Oval 12"/>
          <p:cNvSpPr>
            <a:spLocks noGrp="1" noChangeArrowheads="1"/>
          </p:cNvSpPr>
          <p:nvPr>
            <p:ph idx="1"/>
          </p:nvPr>
        </p:nvSpPr>
        <p:spPr bwMode="auto">
          <a:xfrm>
            <a:off x="4714876" y="2714620"/>
            <a:ext cx="3714744" cy="114527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>
            <a:normAutofit lnSpcReduction="10000"/>
          </a:bodyPr>
          <a:lstStyle/>
          <a:p>
            <a:endParaRPr lang="ru-RU" sz="1100" dirty="0"/>
          </a:p>
          <a:p>
            <a:pPr algn="ctr">
              <a:buNone/>
            </a:pPr>
            <a:r>
              <a:rPr lang="ru-RU" sz="1800" b="1" dirty="0">
                <a:solidFill>
                  <a:srgbClr val="000000"/>
                </a:solidFill>
                <a:latin typeface="Arial" charset="0"/>
              </a:rPr>
              <a:t>Ортофосфорная кислота</a:t>
            </a:r>
          </a:p>
          <a:p>
            <a:pPr algn="ctr"/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785786" y="2428868"/>
            <a:ext cx="2376488" cy="1728788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Двуокись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углерода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5201479">
            <a:off x="7660324" y="4268977"/>
            <a:ext cx="2016125" cy="504825"/>
          </a:xfrm>
          <a:prstGeom prst="curvedDownArrow">
            <a:avLst>
              <a:gd name="adj1" fmla="val 79874"/>
              <a:gd name="adj2" fmla="val 15974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5201479">
            <a:off x="2445349" y="3483158"/>
            <a:ext cx="2016125" cy="504825"/>
          </a:xfrm>
          <a:prstGeom prst="curvedDownArrow">
            <a:avLst>
              <a:gd name="adj1" fmla="val 79874"/>
              <a:gd name="adj2" fmla="val 15974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4572008"/>
            <a:ext cx="40719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 по себе углекислый газ не вреден, но он вызывает отрыжку, вздутие живота и газы. Особенно это касается людей, имеющих заболевания желудочно-кишечного тракта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357818" y="4286256"/>
            <a:ext cx="335755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Ортофосфорная кислота способствует вымыванию кальция из костей. Недостаток кальция становится причиной такого серьезного заболевания как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остеопороз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4786314" y="1643050"/>
            <a:ext cx="936625" cy="2016125"/>
          </a:xfrm>
          <a:prstGeom prst="curvedRightArrow">
            <a:avLst>
              <a:gd name="adj1" fmla="val 43051"/>
              <a:gd name="adj2" fmla="val 8610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 rot="12754399">
            <a:off x="2326411" y="2665308"/>
            <a:ext cx="936625" cy="2016125"/>
          </a:xfrm>
          <a:prstGeom prst="curvedRightArrow">
            <a:avLst>
              <a:gd name="adj1" fmla="val 43051"/>
              <a:gd name="adj2" fmla="val 8610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 rot="5400000">
            <a:off x="4825998" y="4032258"/>
            <a:ext cx="936625" cy="2016125"/>
          </a:xfrm>
          <a:prstGeom prst="curvedRightArrow">
            <a:avLst>
              <a:gd name="adj1" fmla="val 43051"/>
              <a:gd name="adj2" fmla="val 8610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 flipH="1">
            <a:off x="6000760" y="5286388"/>
            <a:ext cx="250033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Кофеин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0" y="3429000"/>
            <a:ext cx="24288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Аспартам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flipH="1">
            <a:off x="5143504" y="500042"/>
            <a:ext cx="228601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Лимонная кислота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52863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Вызывает дополнительное возбуждение нервной системы, что противопоказано детям. Кроме того, кофеин вызывает зависимость.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64291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Фенилаланин</a:t>
            </a:r>
            <a:r>
              <a:rPr lang="ru-RU" b="1" dirty="0" smtClean="0">
                <a:solidFill>
                  <a:srgbClr val="C00000"/>
                </a:solidFill>
              </a:rPr>
              <a:t>, содержащийся в </a:t>
            </a:r>
            <a:r>
              <a:rPr lang="ru-RU" b="1" dirty="0" err="1" smtClean="0">
                <a:solidFill>
                  <a:srgbClr val="C00000"/>
                </a:solidFill>
              </a:rPr>
              <a:t>аспартаме</a:t>
            </a:r>
            <a:r>
              <a:rPr lang="ru-RU" b="1" dirty="0" smtClean="0">
                <a:solidFill>
                  <a:srgbClr val="C00000"/>
                </a:solidFill>
              </a:rPr>
              <a:t>, изменяет порог чувствительности, истощает запасы </a:t>
            </a:r>
            <a:r>
              <a:rPr lang="ru-RU" b="1" dirty="0" err="1" smtClean="0">
                <a:solidFill>
                  <a:srgbClr val="C00000"/>
                </a:solidFill>
              </a:rPr>
              <a:t>серотонина</a:t>
            </a:r>
            <a:r>
              <a:rPr lang="ru-RU" b="1" dirty="0" smtClean="0">
                <a:solidFill>
                  <a:srgbClr val="C00000"/>
                </a:solidFill>
              </a:rPr>
              <a:t>, что способствует при употреблении его в больших дозах развитию маниакальной депрессии, припадков паники, злости и насилия.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786446" y="1500174"/>
            <a:ext cx="31432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Способна воздействовать на эмаль зубов. Кариес, она, конечно, не вызовет, однако будет способствовать ряду заболеваний зубов и вызывать болевые приступы у людей с повышенной чувствительностью зубов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>
            <a:spLocks noChangeArrowheads="1"/>
          </p:cNvSpPr>
          <p:nvPr/>
        </p:nvSpPr>
        <p:spPr bwMode="auto">
          <a:xfrm rot="5400000">
            <a:off x="6469072" y="460358"/>
            <a:ext cx="936625" cy="2016125"/>
          </a:xfrm>
          <a:prstGeom prst="curvedRightArrow">
            <a:avLst>
              <a:gd name="adj1" fmla="val 43051"/>
              <a:gd name="adj2" fmla="val 8610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 rot="3674159">
            <a:off x="1069313" y="173277"/>
            <a:ext cx="936625" cy="2016125"/>
          </a:xfrm>
          <a:prstGeom prst="curvedRightArrow">
            <a:avLst>
              <a:gd name="adj1" fmla="val 43051"/>
              <a:gd name="adj2" fmla="val 8610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 rot="5400000">
            <a:off x="5111750" y="3746506"/>
            <a:ext cx="936625" cy="2016125"/>
          </a:xfrm>
          <a:prstGeom prst="curvedRightArrow">
            <a:avLst>
              <a:gd name="adj1" fmla="val 43051"/>
              <a:gd name="adj2" fmla="val 8610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857356" y="1214422"/>
            <a:ext cx="221457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Сахар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6786578" y="2285992"/>
            <a:ext cx="21431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Бензоат</a:t>
            </a:r>
            <a:r>
              <a:rPr lang="ru-RU" b="1" dirty="0" smtClean="0"/>
              <a:t> натрия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5286380" y="5214950"/>
            <a:ext cx="278608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Ацесульфам</a:t>
            </a:r>
            <a:r>
              <a:rPr lang="ru-RU" b="1" dirty="0" smtClean="0"/>
              <a:t> натрия</a:t>
            </a:r>
            <a:endParaRPr lang="ru-RU" b="1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00100" y="5214950"/>
            <a:ext cx="4286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цесульфам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калия может быть канцерогеном.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429124" y="2000240"/>
            <a:ext cx="21431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Аллергия и незначительные побочные эффекты, такие как обострение симптомов при астме и крапивнице.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42910" y="2214554"/>
            <a:ext cx="292895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газировке он содержится в очень больших количествах, иногда его содержание доходит до пяти ложек на стакан;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Вывод:</a:t>
            </a:r>
            <a:br>
              <a:rPr lang="ru-RU" dirty="0" smtClean="0"/>
            </a:br>
            <a:r>
              <a:rPr lang="ru-RU" dirty="0" smtClean="0"/>
              <a:t>Так, что же скрывает лимонад?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</a:rPr>
              <a:t>Данные исследования подтверждают, что   </a:t>
            </a:r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</a:rPr>
              <a:t>сладкие газированные напитки опасны для здоровья.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</a:rPr>
              <a:t>     Наиболее серьезными последствиями регулярного и частого употребления газированных напитков  являются  заболевания органов пищеварения. 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</a:rPr>
              <a:t>    Страдает сердечно – сосудистая  и  нервная система.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Изучить состав напитков «Спрайт», «Фанта», «Кока – кола», «</a:t>
            </a:r>
            <a:r>
              <a:rPr lang="ru-RU" sz="2400" b="1" dirty="0" err="1" smtClean="0">
                <a:solidFill>
                  <a:srgbClr val="0070C0"/>
                </a:solidFill>
              </a:rPr>
              <a:t>Фреш-Бар</a:t>
            </a:r>
            <a:r>
              <a:rPr lang="ru-RU" sz="2400" b="1" dirty="0" smtClean="0">
                <a:solidFill>
                  <a:srgbClr val="0070C0"/>
                </a:solidFill>
              </a:rPr>
              <a:t>», «Пепси -Лайм», «Тархун», «Таёжный берег», «Лимонад», « Апельсин».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Выяснить как влияют на организм человека вещества, входящие в состав газированных напитков?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Полезны или вредны они?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ru-RU" b="1" dirty="0" smtClean="0">
                <a:solidFill>
                  <a:srgbClr val="0070C0"/>
                </a:solidFill>
                <a:latin typeface="Times New Roman" pitchFamily="18" charset="0"/>
              </a:rPr>
              <a:t>Сладкие газированные напитки   очень вкусные, но и очень вредные, и даже опасные  для здоровья взрослых и детей?</a:t>
            </a:r>
          </a:p>
          <a:p>
            <a:endParaRPr lang="ru-RU" dirty="0"/>
          </a:p>
        </p:txBody>
      </p:sp>
      <p:pic>
        <p:nvPicPr>
          <p:cNvPr id="4" name="Рисунок 3" descr="DSC_0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786190"/>
            <a:ext cx="4143404" cy="2754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2811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Статистика употребления газированных напитков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Для дальнейшего исследования я провел анкетирование учеников 1 – 9 классов </a:t>
            </a:r>
            <a:r>
              <a:rPr lang="ru-RU" sz="2400" b="1" dirty="0" err="1" smtClean="0">
                <a:solidFill>
                  <a:srgbClr val="0070C0"/>
                </a:solidFill>
              </a:rPr>
              <a:t>Трофимовской</a:t>
            </a:r>
            <a:r>
              <a:rPr lang="ru-RU" sz="2400" b="1" dirty="0" smtClean="0">
                <a:solidFill>
                  <a:srgbClr val="0070C0"/>
                </a:solidFill>
              </a:rPr>
              <a:t> школы. Всем ученикам предлагалось ответить на 5 вопросов.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</a:rPr>
              <a:t>	</a:t>
            </a:r>
            <a:endParaRPr lang="ru-RU" b="1" i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" name="Picture 4" descr="8123C32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40448" t="8612" r="13258" b="11752"/>
          <a:stretch>
            <a:fillRect/>
          </a:stretch>
        </p:blipFill>
        <p:spPr bwMode="auto">
          <a:xfrm rot="21067436">
            <a:off x="1967074" y="4085049"/>
            <a:ext cx="1285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8456F80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l="8957" t="-798" r="17099" b="11424"/>
          <a:stretch>
            <a:fillRect/>
          </a:stretch>
        </p:blipFill>
        <p:spPr bwMode="auto">
          <a:xfrm rot="462792">
            <a:off x="5569047" y="4293203"/>
            <a:ext cx="13144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00132"/>
          </a:xfrm>
        </p:spPr>
        <p:txBody>
          <a:bodyPr/>
          <a:lstStyle/>
          <a:p>
            <a:r>
              <a:rPr lang="ru-RU" dirty="0" smtClean="0"/>
              <a:t>Анкета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32511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Пьете ли вы сладкую газированную воду?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Газированную воду какой марки вы больше всего любите?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Как часто вы пьете газированную воду?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Как вы считаете, полезна – ли газировка?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</a:rPr>
              <a:t>Знаете ли вы какие – либо заболевания, которые вызывает чрезмерное употребление газированных напитков?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" name="Picture 4" descr="965D2CF4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36661" t="2921" r="36508" b="45047"/>
          <a:stretch>
            <a:fillRect/>
          </a:stretch>
        </p:blipFill>
        <p:spPr bwMode="auto">
          <a:xfrm>
            <a:off x="7158010" y="4367203"/>
            <a:ext cx="985890" cy="24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опроса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Пьете ли вы сладкую газированную воду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А) Да – 100%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Б) Нет- 0%</a:t>
            </a:r>
          </a:p>
          <a:p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Газированную воду какой марки вы больше всего любите? 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А) Напитки Минусинска – 45%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Б) </a:t>
            </a:r>
            <a:r>
              <a:rPr lang="ru-RU" sz="5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Fanta</a:t>
            </a: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– 15%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</a:t>
            </a:r>
            <a:r>
              <a:rPr lang="en-US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Sprite – 10%</a:t>
            </a:r>
            <a:endParaRPr lang="ru-RU" sz="5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Г</a:t>
            </a:r>
            <a:r>
              <a:rPr lang="en-US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Coca – Cola – 30%</a:t>
            </a:r>
            <a:endParaRPr lang="ru-RU" sz="5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Как часто вы пьете газированную воду?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А)  1 рад в неделю – 0%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Б) 2 раза в неделю – 80%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В) Ежедневно – 15%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Г) Редко – 5%</a:t>
            </a:r>
          </a:p>
          <a:p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Как вы считаете, полезна – ли газировка?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А) Да – 10%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Б) Нет – 90%</a:t>
            </a:r>
          </a:p>
          <a:p>
            <a:pPr lvl="0"/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Знаете ли вы какие – либо заболевания, которые вызывает чрезмерное употребление газированных напитков?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А) Аллергия – 45%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Б) Заболевания </a:t>
            </a:r>
            <a:r>
              <a:rPr lang="ru-RU" sz="5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желудочно</a:t>
            </a: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кишечного тракта – 30%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В) Кариес – 10%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Г) Язва желудка -15%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Вывод: Газированные напитки очень популярны среди учащихся 1 – 9 классов нашей школы.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cs typeface="Times New Roman" pitchFamily="18" charset="0"/>
              </a:rPr>
              <a:t>Что производители скрывают под этикетками?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Для более подробного анализа я взял несколько самых популярных газированных напитков, купленных в магазинах города Ярославля, села Вятское и деревни  </a:t>
            </a:r>
            <a:r>
              <a:rPr lang="ru-RU" sz="2400" b="1" dirty="0" err="1" smtClean="0">
                <a:solidFill>
                  <a:srgbClr val="0070C0"/>
                </a:solidFill>
              </a:rPr>
              <a:t>Манжаково</a:t>
            </a:r>
            <a:r>
              <a:rPr lang="ru-RU" sz="2400" b="1" dirty="0" smtClean="0">
                <a:solidFill>
                  <a:srgbClr val="0070C0"/>
                </a:solidFill>
              </a:rPr>
              <a:t>, изучил их состав, а так же влияние их составляющих на организм человека.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_0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786322"/>
            <a:ext cx="2684355" cy="1784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6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236349" y="736361"/>
            <a:ext cx="3115842" cy="20717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357554" y="15716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Вода, краситель (Е150), регулятор кислотности (Е330 и Е338),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подсластители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(Е950 и Е951), консервант (211), кофеин,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ароматизаторы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_0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252911" y="3967631"/>
            <a:ext cx="3214686" cy="2137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2928926" y="4572008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Вода, сахар, ортофосфорная кислота (E338), цитрат натрия,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ацесульфам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калия, 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аспартам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кофеин, натуральные 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ароматизаторы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4000504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Кока – кола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928670"/>
            <a:ext cx="2464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Пепси – лайм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785794"/>
            <a:ext cx="3000396" cy="642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Апельсин</a:t>
            </a:r>
            <a:endParaRPr lang="ru-RU" dirty="0"/>
          </a:p>
        </p:txBody>
      </p:sp>
      <p:pic>
        <p:nvPicPr>
          <p:cNvPr id="4" name="Содержимое 3" descr="DSC_06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642918"/>
            <a:ext cx="5372138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464344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Вода, сахар, лимонная кислота, красители: Е150, </a:t>
            </a:r>
            <a:r>
              <a:rPr lang="ru-RU" b="1" dirty="0" err="1" smtClean="0">
                <a:solidFill>
                  <a:srgbClr val="0070C0"/>
                </a:solidFill>
              </a:rPr>
              <a:t>ароматизатор</a:t>
            </a:r>
            <a:r>
              <a:rPr lang="ru-RU" b="1" dirty="0" smtClean="0">
                <a:solidFill>
                  <a:srgbClr val="0070C0"/>
                </a:solidFill>
              </a:rPr>
              <a:t> «Лимонад»,  </a:t>
            </a:r>
            <a:r>
              <a:rPr lang="ru-RU" b="1" dirty="0" err="1" smtClean="0">
                <a:solidFill>
                  <a:srgbClr val="0070C0"/>
                </a:solidFill>
              </a:rPr>
              <a:t>подсластители</a:t>
            </a:r>
            <a:r>
              <a:rPr lang="ru-RU" b="1" dirty="0" smtClean="0">
                <a:solidFill>
                  <a:srgbClr val="0070C0"/>
                </a:solidFill>
              </a:rPr>
              <a:t>: </a:t>
            </a:r>
            <a:r>
              <a:rPr lang="ru-RU" b="1" dirty="0" err="1" smtClean="0">
                <a:solidFill>
                  <a:srgbClr val="0070C0"/>
                </a:solidFill>
              </a:rPr>
              <a:t>ацесульфам</a:t>
            </a:r>
            <a:r>
              <a:rPr lang="ru-RU" b="1" dirty="0" smtClean="0">
                <a:solidFill>
                  <a:srgbClr val="0070C0"/>
                </a:solidFill>
              </a:rPr>
              <a:t> калия,  </a:t>
            </a:r>
            <a:r>
              <a:rPr lang="ru-RU" b="1" dirty="0" err="1" smtClean="0">
                <a:solidFill>
                  <a:srgbClr val="0070C0"/>
                </a:solidFill>
              </a:rPr>
              <a:t>аспартам</a:t>
            </a:r>
            <a:r>
              <a:rPr lang="ru-RU" b="1" dirty="0" smtClean="0">
                <a:solidFill>
                  <a:srgbClr val="0070C0"/>
                </a:solidFill>
              </a:rPr>
              <a:t>, консервант: </a:t>
            </a:r>
            <a:r>
              <a:rPr lang="ru-RU" b="1" dirty="0" err="1" smtClean="0">
                <a:solidFill>
                  <a:srgbClr val="0070C0"/>
                </a:solidFill>
              </a:rPr>
              <a:t>бензоат</a:t>
            </a:r>
            <a:r>
              <a:rPr lang="ru-RU" b="1" dirty="0" smtClean="0">
                <a:solidFill>
                  <a:srgbClr val="0070C0"/>
                </a:solidFill>
              </a:rPr>
              <a:t> натрия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1857364"/>
            <a:ext cx="31432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Вода, сахар, лимонная кислота, красители: Е102 и Е110, </a:t>
            </a:r>
            <a:r>
              <a:rPr lang="ru-RU" b="1" dirty="0" err="1" smtClean="0">
                <a:solidFill>
                  <a:srgbClr val="0070C0"/>
                </a:solidFill>
              </a:rPr>
              <a:t>ароматизатор</a:t>
            </a:r>
            <a:r>
              <a:rPr lang="ru-RU" b="1" dirty="0" smtClean="0">
                <a:solidFill>
                  <a:srgbClr val="0070C0"/>
                </a:solidFill>
              </a:rPr>
              <a:t> «Апельсин»,  </a:t>
            </a:r>
            <a:r>
              <a:rPr lang="ru-RU" b="1" dirty="0" err="1" smtClean="0">
                <a:solidFill>
                  <a:srgbClr val="0070C0"/>
                </a:solidFill>
              </a:rPr>
              <a:t>подсластители</a:t>
            </a:r>
            <a:r>
              <a:rPr lang="ru-RU" b="1" dirty="0" smtClean="0">
                <a:solidFill>
                  <a:srgbClr val="0070C0"/>
                </a:solidFill>
              </a:rPr>
              <a:t>: </a:t>
            </a:r>
            <a:r>
              <a:rPr lang="ru-RU" b="1" dirty="0" err="1" smtClean="0">
                <a:solidFill>
                  <a:srgbClr val="0070C0"/>
                </a:solidFill>
              </a:rPr>
              <a:t>ацесульфам</a:t>
            </a:r>
            <a:r>
              <a:rPr lang="ru-RU" b="1" dirty="0" smtClean="0">
                <a:solidFill>
                  <a:srgbClr val="0070C0"/>
                </a:solidFill>
              </a:rPr>
              <a:t> калия,  </a:t>
            </a:r>
            <a:r>
              <a:rPr lang="ru-RU" b="1" dirty="0" err="1" smtClean="0">
                <a:solidFill>
                  <a:srgbClr val="0070C0"/>
                </a:solidFill>
              </a:rPr>
              <a:t>аспартам</a:t>
            </a:r>
            <a:r>
              <a:rPr lang="ru-RU" b="1" dirty="0" smtClean="0">
                <a:solidFill>
                  <a:srgbClr val="0070C0"/>
                </a:solidFill>
              </a:rPr>
              <a:t>, консервант: </a:t>
            </a:r>
            <a:r>
              <a:rPr lang="ru-RU" b="1" dirty="0" err="1" smtClean="0">
                <a:solidFill>
                  <a:srgbClr val="0070C0"/>
                </a:solidFill>
              </a:rPr>
              <a:t>бензоат</a:t>
            </a:r>
            <a:r>
              <a:rPr lang="ru-RU" b="1" dirty="0" smtClean="0">
                <a:solidFill>
                  <a:srgbClr val="0070C0"/>
                </a:solidFill>
              </a:rPr>
              <a:t> натрия,  содержит красители, которые могут оказывать отрицательное влияние на активность и внимание детей, содержит источник </a:t>
            </a:r>
            <a:r>
              <a:rPr lang="ru-RU" b="1" dirty="0" err="1" smtClean="0">
                <a:solidFill>
                  <a:srgbClr val="0070C0"/>
                </a:solidFill>
              </a:rPr>
              <a:t>фенилаламина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4286256"/>
            <a:ext cx="177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Лимонад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134</TotalTime>
  <Words>686</Words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Слайд 1</vt:lpstr>
      <vt:lpstr>Цель исследования:</vt:lpstr>
      <vt:lpstr>Гипотеза </vt:lpstr>
      <vt:lpstr>Статистика употребления газированных напитков</vt:lpstr>
      <vt:lpstr>Анкета</vt:lpstr>
      <vt:lpstr>Результаты опроса</vt:lpstr>
      <vt:lpstr>Что производители скрывают под этикетками?</vt:lpstr>
      <vt:lpstr>Слайд 8</vt:lpstr>
      <vt:lpstr>Апельсин</vt:lpstr>
      <vt:lpstr>Слайд 10</vt:lpstr>
      <vt:lpstr>Слайд 11</vt:lpstr>
      <vt:lpstr>Стандартные компоненты, входящие в газированные напитки</vt:lpstr>
      <vt:lpstr>Так что же скрывает лимонад?</vt:lpstr>
      <vt:lpstr>Слайд 14</vt:lpstr>
      <vt:lpstr>Слайд 15</vt:lpstr>
      <vt:lpstr>Вывод: Так, что же скрывает лимонад?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админ</cp:lastModifiedBy>
  <cp:revision>5</cp:revision>
  <dcterms:created xsi:type="dcterms:W3CDTF">2019-03-28T12:18:23Z</dcterms:created>
  <dcterms:modified xsi:type="dcterms:W3CDTF">2022-09-20T15:25:04Z</dcterms:modified>
</cp:coreProperties>
</file>